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7" r:id="rId3"/>
    <p:sldId id="263" r:id="rId4"/>
    <p:sldId id="265" r:id="rId5"/>
    <p:sldId id="264" r:id="rId6"/>
    <p:sldId id="277" r:id="rId7"/>
    <p:sldId id="266" r:id="rId8"/>
    <p:sldId id="282" r:id="rId9"/>
    <p:sldId id="267" r:id="rId10"/>
    <p:sldId id="268" r:id="rId11"/>
    <p:sldId id="269" r:id="rId12"/>
    <p:sldId id="270" r:id="rId13"/>
    <p:sldId id="278" r:id="rId14"/>
    <p:sldId id="272" r:id="rId15"/>
    <p:sldId id="271" r:id="rId16"/>
    <p:sldId id="273" r:id="rId17"/>
    <p:sldId id="274" r:id="rId18"/>
    <p:sldId id="276" r:id="rId19"/>
    <p:sldId id="275" r:id="rId20"/>
    <p:sldId id="284" r:id="rId21"/>
    <p:sldId id="283" r:id="rId22"/>
    <p:sldId id="279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FF33"/>
    <a:srgbClr val="FFDA7D"/>
    <a:srgbClr val="0033CC"/>
    <a:srgbClr val="66FF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4660"/>
  </p:normalViewPr>
  <p:slideViewPr>
    <p:cSldViewPr>
      <p:cViewPr varScale="1">
        <p:scale>
          <a:sx n="73" d="100"/>
          <a:sy n="73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33909E-C4F6-4AC9-A77E-82EAF2CBC486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5788A9-D662-4875-92A4-D61CB05A45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E655C6-E0DF-4C56-B892-DD59C5DFC319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2B18FA-51C7-4B8E-800E-9203689C9DA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9BB830-2DB8-41B8-B71E-930B09F2BF75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AA4A-6C39-429F-A8A5-F62624DB078B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0BBE-716B-489C-959B-1B15B7FC4E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7A00-34C9-4D5F-B13A-58BF603F291D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78A4-1525-4DF2-8A69-FE9EA7236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DCD7-6667-4E72-91B4-E07C27A2B10B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5302-522D-4B48-A6DD-D711AA0376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4DC2-B81A-4AC3-A70C-03BA8900E75C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7AA8-E709-4AAE-B53E-57E71891BE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3201-896B-46FF-A732-B4847EF967C4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9737-0EA3-4DC4-B742-7B1596472E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19CB-84A8-4438-B361-1BD839FFA927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E594-1A05-4DB0-9770-501B3F44F9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47D3-A918-43AF-A86A-BEF75D91DE2D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9D86-2A93-42CF-805C-377641056B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0C54-0B1F-4FE1-A433-3937C8882CF4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1A2D-D107-4005-AE4C-AA719F2244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55C8-40F7-4F65-80EA-6C8A9F832A9C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D09F-4EC1-44B0-A3D7-F0E5C602CD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13EC-F13A-441C-917E-A85533C7A667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B6C3-3D5C-4743-8EDC-6ACA2099CA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410E-C1E3-42C0-92A4-E9B92C4C8B5E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70BA-3F26-42FE-91C4-8506A2905F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008F"/>
            </a:gs>
            <a:gs pos="30000">
              <a:srgbClr val="66008F"/>
            </a:gs>
            <a:gs pos="49001">
              <a:srgbClr val="000082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AC5459-5B8F-4EDE-9142-99E61382CB0E}" type="datetimeFigureOut">
              <a:rPr lang="it-IT"/>
              <a:pPr>
                <a:defRPr/>
              </a:pPr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83731-7C0F-4677-9835-5D4B35AA22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832" y="900093"/>
            <a:ext cx="8858281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ISTITUTO COMPRENSIVO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“LENTINI” LAURIA (PZ)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GLI ALUNNI </a:t>
            </a:r>
            <a:r>
              <a:rPr lang="it-IT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DELLA CLASSE 2B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PRESENTANO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292725" y="32131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315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ANNO SCOLASTICO 2013/2014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>
                <a:solidFill>
                  <a:srgbClr val="00B0F0"/>
                </a:solidFill>
              </a:rPr>
              <a:t>Andrea conferma:-Infatti, l’Italia è una repubblica democratica, fondata sul lavoro. Nella nostra Costituzione,all’articolo n°1 viene affermato che “la sovranità appartiene al popolo, che la esercita nelle forme e nei limiti della costituzione”.-</a:t>
            </a:r>
          </a:p>
          <a:p>
            <a:r>
              <a:rPr lang="it-IT" smtClean="0">
                <a:solidFill>
                  <a:srgbClr val="00B0F0"/>
                </a:solidFill>
              </a:rPr>
              <a:t>Zayn insiste:- E,a proposito dell'istruzione,cosa afferma la tua costituzione?-</a:t>
            </a:r>
          </a:p>
          <a:p>
            <a:endParaRPr lang="it-IT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5929313" cy="6858000"/>
          </a:xfrm>
        </p:spPr>
        <p:txBody>
          <a:bodyPr/>
          <a:lstStyle/>
          <a:p>
            <a:r>
              <a:rPr lang="it-IT" smtClean="0">
                <a:solidFill>
                  <a:srgbClr val="00B0F0"/>
                </a:solidFill>
              </a:rPr>
              <a:t>Andrea orgoglioso sostiene:- La scuola è aperta a tutti . L'istruzione è impartita per almeno dieci anni,è obbligatoria e gratuita . I capaci e i meritevoli ,anche se privi di mezzi,hanno diritto di raggiungere i gradi più alti degli studi . La Repubblica rende effettivo questo diritto con borse di studio,assegno alle famiglie ed altre provvidenze,che devono essere attribuite per concorso.-</a:t>
            </a:r>
          </a:p>
          <a:p>
            <a:endParaRPr lang="it-IT" smtClean="0"/>
          </a:p>
        </p:txBody>
      </p:sp>
      <p:pic>
        <p:nvPicPr>
          <p:cNvPr id="24578" name="Picture 2" descr="F:\disegni parla\bambini europ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785813"/>
            <a:ext cx="262572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>
                <a:solidFill>
                  <a:srgbClr val="00B0F0"/>
                </a:solidFill>
              </a:rPr>
              <a:t>Zayn</a:t>
            </a:r>
            <a:r>
              <a:rPr lang="it-IT" dirty="0" smtClean="0">
                <a:solidFill>
                  <a:srgbClr val="00B0F0"/>
                </a:solidFill>
              </a:rPr>
              <a:t> sempre più curioso:- E per quanto riguarda la libertà di voto,di pensiero,di parola,che cosa avviene nel tuo paese?-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Andrea ribadisce:- Tutti i cittadini possono votare,solo dopo aver compiuto 18 anni . Il voto è libero e segreto . Il suo esercizio è un dovere civile.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>
                <a:solidFill>
                  <a:srgbClr val="00B0F0"/>
                </a:solidFill>
              </a:rPr>
              <a:t>Zayn</a:t>
            </a:r>
            <a:r>
              <a:rPr lang="it-IT" dirty="0" smtClean="0">
                <a:solidFill>
                  <a:srgbClr val="00B0F0"/>
                </a:solidFill>
              </a:rPr>
              <a:t> rivolto a François: - E da te , invece,come avviene?Che tipo di governo c'è nel tuo Paese?-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6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38835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Nella attuale nostra costituzione, l’articolo n°4  afferma che la libertà consiste nel fare tutto ciò che non nuoce agli altri . Nell’articolo n°10 è scritto che nessuno deve essere molestato per le sue opinioni,anche religiose,purché la loro manifestazione non turbi l'ordine pubblico stabilito dalla Legge . Inoltre,l'articolo n°11 dice che la libera comunicazione dei pensieri e delle opinioni è uno dei diritti più preziosi dell'uomo:</a:t>
            </a:r>
            <a:endParaRPr lang="it-IT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contenuto 2"/>
          <p:cNvSpPr>
            <a:spLocks noGrp="1"/>
          </p:cNvSpPr>
          <p:nvPr>
            <p:ph idx="1"/>
          </p:nvPr>
        </p:nvSpPr>
        <p:spPr>
          <a:xfrm>
            <a:off x="0" y="214313"/>
            <a:ext cx="4572000" cy="6286500"/>
          </a:xfrm>
        </p:spPr>
        <p:txBody>
          <a:bodyPr/>
          <a:lstStyle/>
          <a:p>
            <a:r>
              <a:rPr lang="it-IT" smtClean="0">
                <a:solidFill>
                  <a:srgbClr val="00B0F0"/>
                </a:solidFill>
              </a:rPr>
              <a:t>François sostiene:- La costituzione del mio Paese è nata il 13 Settembre 1791. Nella dichiarazione dei diritti dell'uomo e del cittadino si afferma all'articolo n°1 che  gli uomini nascono e rimangono liberi ed eguali nei diritti.-</a:t>
            </a:r>
          </a:p>
        </p:txBody>
      </p:sp>
      <p:pic>
        <p:nvPicPr>
          <p:cNvPr id="29698" name="Picture 2" descr="F:\disegni parla\bambini europ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85750"/>
            <a:ext cx="348615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it-IT" smtClean="0">
                <a:solidFill>
                  <a:srgbClr val="00B0F0"/>
                </a:solidFill>
              </a:rPr>
              <a:t> infatti,tutti i cittadini possono dunque parlare , scrivere, stampare liberamente,salvo a rispondere dell'abuso di questa libertà,nei casi determinati dalla Legge.-</a:t>
            </a:r>
          </a:p>
          <a:p>
            <a:pPr>
              <a:buFont typeface="Arial" charset="0"/>
              <a:buNone/>
            </a:pPr>
            <a:r>
              <a:rPr lang="it-IT" smtClean="0">
                <a:solidFill>
                  <a:srgbClr val="00B0F0"/>
                </a:solidFill>
              </a:rPr>
              <a:t>  Zayn interessato:- E da te Harry c'è un governo democratico?Parlamene!?-</a:t>
            </a:r>
          </a:p>
          <a:p>
            <a:endParaRPr lang="it-IT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idx="1"/>
          </p:nvPr>
        </p:nvSpPr>
        <p:spPr>
          <a:xfrm>
            <a:off x="0" y="0"/>
            <a:ext cx="4857750" cy="6858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00B0F0"/>
                </a:solidFill>
              </a:rPr>
              <a:t>  Harry molto serio risponde:- La Gran Bretagna ha una costituzione non scritta . Avere una costituzione non scritta,significa che il proprio ordinamento costituzionale non è descritto dal testo di una legge particolare,bensì è determinato da alcune leggi ordinarie particolarmente importanti:una di queste è la </a:t>
            </a:r>
            <a:r>
              <a:rPr lang="it-IT" b="1" dirty="0" smtClean="0">
                <a:solidFill>
                  <a:srgbClr val="00B0F0"/>
                </a:solidFill>
              </a:rPr>
              <a:t>Magna Carta </a:t>
            </a:r>
            <a:r>
              <a:rPr lang="it-IT" b="1" dirty="0" err="1" smtClean="0">
                <a:solidFill>
                  <a:srgbClr val="00B0F0"/>
                </a:solidFill>
              </a:rPr>
              <a:t>Libertatum</a:t>
            </a:r>
            <a:r>
              <a:rPr lang="it-IT" b="1" dirty="0" smtClean="0">
                <a:solidFill>
                  <a:srgbClr val="00B0F0"/>
                </a:solidFill>
              </a:rPr>
              <a:t>,</a:t>
            </a:r>
            <a:r>
              <a:rPr lang="it-IT" dirty="0" smtClean="0">
                <a:solidFill>
                  <a:srgbClr val="00B0F0"/>
                </a:solidFill>
              </a:rPr>
              <a:t>emanata dal Parlamento Inglese nel 1215.-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31746" name="Picture 3" descr="F:\disegni parla\bambini europ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3786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4429125" cy="6858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>
                <a:solidFill>
                  <a:srgbClr val="00B0F0"/>
                </a:solidFill>
              </a:rPr>
              <a:t>Zayn</a:t>
            </a:r>
            <a:r>
              <a:rPr lang="it-IT" dirty="0" smtClean="0">
                <a:solidFill>
                  <a:srgbClr val="00B0F0"/>
                </a:solidFill>
              </a:rPr>
              <a:t> grida incredulo:- E’ veramente bello vivere nelle vostre nazioni. Siete davvero fortunati,perché si rispettano i diritti di tutti. Invece,nel mio Paese ci sono le disuguaglianze sociali, economiche e culturali. Non mi sembra vero!Non posso credere che esistano situazioni così fantastiche.-</a:t>
            </a:r>
          </a:p>
        </p:txBody>
      </p:sp>
      <p:pic>
        <p:nvPicPr>
          <p:cNvPr id="32770" name="Picture 3" descr="F:\disegni parla\bambino afric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0"/>
            <a:ext cx="3214687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contenuto 2"/>
          <p:cNvSpPr>
            <a:spLocks noGrp="1"/>
          </p:cNvSpPr>
          <p:nvPr>
            <p:ph idx="1"/>
          </p:nvPr>
        </p:nvSpPr>
        <p:spPr>
          <a:xfrm>
            <a:off x="571500" y="14287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>
                <a:solidFill>
                  <a:srgbClr val="00B0F0"/>
                </a:solidFill>
              </a:rPr>
              <a:t>Gli altri in coro ribadiscono:-Eppure ci devi credere! Sappi  che tutti gli esseri umani nascono liberi ed eguali in dignità e diritti perché essi sono dotati di intelligenza e devono vivere fraternamente insieme.-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30227"/>
            <a:ext cx="3347864" cy="15001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54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Safari</a:t>
            </a:r>
            <a:endParaRPr lang="it-IT" sz="5400" b="1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56317" y="483730"/>
            <a:ext cx="27357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Nella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48064" y="476672"/>
            <a:ext cx="36724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Democrazia</a:t>
            </a:r>
            <a:endParaRPr lang="it-IT" sz="5400" b="1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368425"/>
            <a:ext cx="9124950" cy="5437188"/>
          </a:xfrm>
          <a:prstGeom prst="rect">
            <a:avLst/>
          </a:prstGeom>
          <a:gradFill rotWithShape="0">
            <a:gsLst>
              <a:gs pos="0">
                <a:srgbClr val="0A4080"/>
              </a:gs>
              <a:gs pos="25000">
                <a:srgbClr val="0A4080"/>
              </a:gs>
              <a:gs pos="100000">
                <a:srgbClr val="7DA6E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6866" name="Picture 2" descr="F:\disegni parla\arcobale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b="1" smtClean="0">
                <a:solidFill>
                  <a:srgbClr val="FF0000"/>
                </a:solidFill>
              </a:rPr>
              <a:t>         </a:t>
            </a:r>
            <a:r>
              <a:rPr lang="it-IT" sz="2800" b="1" smtClean="0"/>
              <a:t>D</a:t>
            </a:r>
            <a:r>
              <a:rPr lang="it-IT" sz="2500" smtClean="0">
                <a:solidFill>
                  <a:srgbClr val="4BACC6"/>
                </a:solidFill>
              </a:rPr>
              <a:t>iritti vengono affiancati dall’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b="1" smtClean="0">
                <a:solidFill>
                  <a:srgbClr val="4BACC6"/>
                </a:solidFill>
              </a:rPr>
              <a:t>         </a:t>
            </a:r>
            <a:r>
              <a:rPr lang="it-IT" sz="2800" b="1" smtClean="0"/>
              <a:t>E</a:t>
            </a:r>
            <a:r>
              <a:rPr lang="it-IT" sz="2500" smtClean="0">
                <a:solidFill>
                  <a:srgbClr val="4BACC6"/>
                </a:solidFill>
              </a:rPr>
              <a:t>spressione di pensiero di tutto il popolo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b="1" smtClean="0">
                <a:solidFill>
                  <a:srgbClr val="4BACC6"/>
                </a:solidFill>
              </a:rPr>
              <a:t>         </a:t>
            </a:r>
            <a:r>
              <a:rPr lang="it-IT" sz="2800" b="1" smtClean="0"/>
              <a:t>M</a:t>
            </a:r>
            <a:r>
              <a:rPr lang="it-IT" sz="2500" smtClean="0">
                <a:solidFill>
                  <a:srgbClr val="4BACC6"/>
                </a:solidFill>
              </a:rPr>
              <a:t>antenendo un comportamento di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smtClean="0">
                <a:solidFill>
                  <a:srgbClr val="4BACC6"/>
                </a:solidFill>
              </a:rPr>
              <a:t>         fratellanza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smtClean="0">
                <a:solidFill>
                  <a:srgbClr val="FF0000"/>
                </a:solidFill>
              </a:rPr>
              <a:t>         </a:t>
            </a:r>
            <a:r>
              <a:rPr lang="it-IT" sz="2800" b="1" smtClean="0"/>
              <a:t>O</a:t>
            </a:r>
            <a:r>
              <a:rPr lang="it-IT" sz="2500" smtClean="0">
                <a:solidFill>
                  <a:srgbClr val="4BACC6"/>
                </a:solidFill>
              </a:rPr>
              <a:t> di rispetto verso gli altri e di uguaglianza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b="1" smtClean="0">
                <a:solidFill>
                  <a:srgbClr val="4BACC6"/>
                </a:solidFill>
              </a:rPr>
              <a:t>         </a:t>
            </a:r>
            <a:r>
              <a:rPr lang="it-IT" sz="2800" b="1" smtClean="0"/>
              <a:t>C</a:t>
            </a:r>
            <a:r>
              <a:rPr lang="it-IT" sz="2500" smtClean="0">
                <a:solidFill>
                  <a:srgbClr val="4BACC6"/>
                </a:solidFill>
              </a:rPr>
              <a:t>ercando di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b="1" smtClean="0">
                <a:solidFill>
                  <a:srgbClr val="4BACC6"/>
                </a:solidFill>
              </a:rPr>
              <a:t>         </a:t>
            </a:r>
            <a:r>
              <a:rPr lang="it-IT" sz="2800" b="1" smtClean="0"/>
              <a:t>R</a:t>
            </a:r>
            <a:r>
              <a:rPr lang="it-IT" sz="2500" smtClean="0">
                <a:solidFill>
                  <a:srgbClr val="4BACC6"/>
                </a:solidFill>
              </a:rPr>
              <a:t>iunire per tutti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b="1" smtClean="0">
                <a:solidFill>
                  <a:srgbClr val="4BACC6"/>
                </a:solidFill>
              </a:rPr>
              <a:t>         </a:t>
            </a:r>
            <a:r>
              <a:rPr lang="it-IT" sz="2800" b="1" smtClean="0"/>
              <a:t>A</a:t>
            </a:r>
            <a:r>
              <a:rPr lang="it-IT" sz="2500" smtClean="0">
                <a:solidFill>
                  <a:srgbClr val="4BACC6"/>
                </a:solidFill>
              </a:rPr>
              <a:t>vere una società, libera e serena.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smtClean="0">
                <a:solidFill>
                  <a:srgbClr val="4BACC6"/>
                </a:solidFill>
              </a:rPr>
              <a:t>         </a:t>
            </a:r>
            <a:r>
              <a:rPr lang="it-IT" sz="2800" b="1" smtClean="0"/>
              <a:t>Z</a:t>
            </a:r>
            <a:r>
              <a:rPr lang="it-IT" sz="2500" smtClean="0">
                <a:solidFill>
                  <a:srgbClr val="4BACC6"/>
                </a:solidFill>
              </a:rPr>
              <a:t>ero pregiudizi sono la forza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smtClean="0">
                <a:solidFill>
                  <a:srgbClr val="4BACC6"/>
                </a:solidFill>
              </a:rPr>
              <a:t> Dell’</a:t>
            </a:r>
            <a:r>
              <a:rPr lang="it-IT" sz="2800" b="1" smtClean="0"/>
              <a:t>I</a:t>
            </a:r>
            <a:r>
              <a:rPr lang="it-IT" sz="2500" smtClean="0">
                <a:solidFill>
                  <a:srgbClr val="4BACC6"/>
                </a:solidFill>
              </a:rPr>
              <a:t>nsieme, che forma una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500" b="1" smtClean="0">
                <a:solidFill>
                  <a:srgbClr val="4BACC6"/>
                </a:solidFill>
              </a:rPr>
              <a:t>         </a:t>
            </a:r>
            <a:r>
              <a:rPr lang="it-IT" sz="2800" b="1" smtClean="0"/>
              <a:t>A</a:t>
            </a:r>
            <a:r>
              <a:rPr lang="it-IT" sz="2500" smtClean="0">
                <a:solidFill>
                  <a:srgbClr val="4BACC6"/>
                </a:solidFill>
              </a:rPr>
              <a:t>ssemblea democratica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891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0"/>
            <a:ext cx="7334250" cy="6577013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4"/>
          <p:cNvSpPr>
            <a:spLocks noGrp="1"/>
          </p:cNvSpPr>
          <p:nvPr>
            <p:ph idx="1"/>
          </p:nvPr>
        </p:nvSpPr>
        <p:spPr>
          <a:xfrm>
            <a:off x="0" y="0"/>
            <a:ext cx="9144000" cy="16430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Tre ragazzi,Andrea,Harry,François vanno in Africa per un safari,vinto grazie ad un concorso scolastico europeo. </a:t>
            </a:r>
            <a:r>
              <a:rPr lang="it-IT" dirty="0" smtClean="0">
                <a:solidFill>
                  <a:schemeClr val="accent5"/>
                </a:solidFill>
              </a:rPr>
              <a:t>Durante il percorso del safari,le ruote della jeep si sono impantanate nella sabbia.</a:t>
            </a:r>
            <a:endParaRPr lang="it-IT" dirty="0">
              <a:solidFill>
                <a:schemeClr val="accent5"/>
              </a:solidFill>
            </a:endParaRPr>
          </a:p>
        </p:txBody>
      </p:sp>
      <p:pic>
        <p:nvPicPr>
          <p:cNvPr id="16386" name="Picture 2" descr="C:\Users\S. M. LENTINI\Desktop\disegni parla\bambini europ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643063"/>
            <a:ext cx="7715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 Tutti in coro:  – Uno … Due … </a:t>
            </a:r>
            <a:r>
              <a:rPr lang="it-IT" dirty="0" err="1" smtClean="0">
                <a:solidFill>
                  <a:srgbClr val="00B0F0"/>
                </a:solidFill>
              </a:rPr>
              <a:t>Eee</a:t>
            </a:r>
            <a:r>
              <a:rPr lang="it-IT" dirty="0" smtClean="0">
                <a:solidFill>
                  <a:srgbClr val="00B0F0"/>
                </a:solidFill>
              </a:rPr>
              <a:t> tre!!!-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Zayn</a:t>
            </a:r>
            <a:r>
              <a:rPr lang="it-IT" dirty="0" smtClean="0">
                <a:solidFill>
                  <a:srgbClr val="00B0F0"/>
                </a:solidFill>
              </a:rPr>
              <a:t> soddisfatto: - Ecco fatto, adesso potete proseguire.-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Harry chiede:- Senti, ma tu non dovresti essere a scuola?-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Zayn</a:t>
            </a:r>
            <a:r>
              <a:rPr lang="it-IT" dirty="0" smtClean="0">
                <a:solidFill>
                  <a:srgbClr val="00B0F0"/>
                </a:solidFill>
              </a:rPr>
              <a:t> incomincia a parlare:- No, purtroppo dalle mie parti non ci sono scuole e noi ragazzi non possiamo istruirci . Infatti,siamo costretti a lavorare . Non ci siamo presentati,io mi chiamo </a:t>
            </a:r>
            <a:r>
              <a:rPr lang="it-IT" dirty="0" err="1" smtClean="0">
                <a:solidFill>
                  <a:srgbClr val="00B0F0"/>
                </a:solidFill>
              </a:rPr>
              <a:t>Zayn</a:t>
            </a:r>
            <a:r>
              <a:rPr lang="it-IT" dirty="0" smtClean="0">
                <a:solidFill>
                  <a:srgbClr val="00B0F0"/>
                </a:solidFill>
              </a:rPr>
              <a:t> e voi?-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Esclama François :– Oh no!Si è impantanata la jeep nella sabbia!-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Risponde Andrea :- Forza ragazzi!... Liberiamo la jeep tutti insieme, così potremo proseguire.-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Chiede </a:t>
            </a:r>
            <a:r>
              <a:rPr lang="it-IT" dirty="0" err="1" smtClean="0">
                <a:solidFill>
                  <a:srgbClr val="00B0F0"/>
                </a:solidFill>
              </a:rPr>
              <a:t>Zayn</a:t>
            </a:r>
            <a:r>
              <a:rPr lang="it-IT" dirty="0" smtClean="0">
                <a:solidFill>
                  <a:srgbClr val="00B0F0"/>
                </a:solidFill>
              </a:rPr>
              <a:t> :- Qualcuno ha bisogno di aiuto?-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 Harry risponde - Sì grazie . Siamo partiti per sperimentare un safari,ma la nostra jeep, come vedi,si è impegolata nella sabbia.-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>
                <a:solidFill>
                  <a:srgbClr val="00B0F0"/>
                </a:solidFill>
              </a:rPr>
              <a:t>Zayn</a:t>
            </a:r>
            <a:r>
              <a:rPr lang="it-IT" dirty="0" smtClean="0">
                <a:solidFill>
                  <a:srgbClr val="00B0F0"/>
                </a:solidFill>
              </a:rPr>
              <a:t> si propone: - Io,vi posso aiutare! </a:t>
            </a:r>
            <a:r>
              <a:rPr lang="it-IT" dirty="0" err="1" smtClean="0">
                <a:solidFill>
                  <a:srgbClr val="00B0F0"/>
                </a:solidFill>
              </a:rPr>
              <a:t>Coraggio…</a:t>
            </a:r>
            <a:r>
              <a:rPr lang="it-IT" dirty="0" smtClean="0">
                <a:solidFill>
                  <a:srgbClr val="00B0F0"/>
                </a:solidFill>
              </a:rPr>
              <a:t>, potrebbero esserci nelle vicinanze degli animali molto pericolosi. Dobbiamo sbrigarci </a:t>
            </a:r>
            <a:r>
              <a:rPr lang="it-IT" dirty="0" err="1" smtClean="0">
                <a:solidFill>
                  <a:srgbClr val="00B0F0"/>
                </a:solidFill>
              </a:rPr>
              <a:t>…-</a:t>
            </a:r>
            <a:endParaRPr lang="it-IT" dirty="0" smtClean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B0F0"/>
                </a:solidFill>
              </a:rPr>
              <a:t>Andrea ribatte:- Hai ragione!Dai ragazzi,muoviamoci!-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8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07963" y="0"/>
            <a:ext cx="9351963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600" dirty="0" smtClean="0">
                <a:solidFill>
                  <a:srgbClr val="00B0F0"/>
                </a:solidFill>
              </a:rPr>
              <a:t>-Io mi chiamo Harry e vivo in Gran </a:t>
            </a:r>
            <a:r>
              <a:rPr lang="it-IT" sz="4600" dirty="0" err="1" smtClean="0">
                <a:solidFill>
                  <a:srgbClr val="00B0F0"/>
                </a:solidFill>
              </a:rPr>
              <a:t>Bretagna-</a:t>
            </a:r>
            <a:endParaRPr lang="it-IT" sz="4600" dirty="0" smtClean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600" dirty="0" smtClean="0">
                <a:solidFill>
                  <a:srgbClr val="00B0F0"/>
                </a:solidFill>
              </a:rPr>
              <a:t>-Io sono Andrea e vengo dall’</a:t>
            </a:r>
            <a:r>
              <a:rPr lang="it-IT" sz="4600" dirty="0" err="1" smtClean="0">
                <a:solidFill>
                  <a:srgbClr val="00B0F0"/>
                </a:solidFill>
              </a:rPr>
              <a:t>Italia-</a:t>
            </a:r>
            <a:endParaRPr lang="it-IT" sz="4600" dirty="0" smtClean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600" dirty="0" smtClean="0">
                <a:solidFill>
                  <a:srgbClr val="00B0F0"/>
                </a:solidFill>
              </a:rPr>
              <a:t>- Io mi chiamo François, piacere!La mia nazione è la Francia; </a:t>
            </a:r>
            <a:r>
              <a:rPr lang="it-IT" sz="4600" dirty="0" err="1" smtClean="0">
                <a:solidFill>
                  <a:srgbClr val="00B0F0"/>
                </a:solidFill>
              </a:rPr>
              <a:t>Francia</a:t>
            </a:r>
            <a:r>
              <a:rPr lang="it-IT" sz="4600" dirty="0" smtClean="0">
                <a:solidFill>
                  <a:srgbClr val="00B0F0"/>
                </a:solidFill>
              </a:rPr>
              <a:t>,Italia, Gran Bretagna e altri Paesi europei sono delle </a:t>
            </a:r>
            <a:r>
              <a:rPr lang="it-IT" sz="4600" b="1" dirty="0" smtClean="0">
                <a:solidFill>
                  <a:srgbClr val="00B0F0"/>
                </a:solidFill>
              </a:rPr>
              <a:t>DEMOCRAZIE-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600" dirty="0" err="1" smtClean="0">
                <a:solidFill>
                  <a:srgbClr val="00B0F0"/>
                </a:solidFill>
              </a:rPr>
              <a:t>Zayn</a:t>
            </a:r>
            <a:r>
              <a:rPr lang="it-IT" sz="4600" dirty="0" smtClean="0">
                <a:solidFill>
                  <a:srgbClr val="00B0F0"/>
                </a:solidFill>
              </a:rPr>
              <a:t> perplesso:- Ma che cosa vuol dire “democrazia”?-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disegni parla\fio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85750"/>
            <a:ext cx="4624388" cy="60975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>
                <a:solidFill>
                  <a:srgbClr val="00B0F0"/>
                </a:solidFill>
              </a:rPr>
              <a:t>François prende la parola:- La democrazia è un governo del popolo, che garantisce a tutti  “i diritti inviolabili”: diritto all’istruzione, diritto allo svago, diritto alla famiglia, diritto al lavoro, diritto di esprimere le proprie idee attraverso tutte le forme di linguaggio, diritto al voto, diritto di parola e diritto alla giustizia.-</a:t>
            </a:r>
          </a:p>
          <a:p>
            <a:endParaRPr lang="it-IT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711</Words>
  <Application>Microsoft Office PowerPoint</Application>
  <PresentationFormat>Presentazione su schermo (4:3)</PresentationFormat>
  <Paragraphs>43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Calibri</vt:lpstr>
      <vt:lpstr>Arial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PARLA WIKI</dc:title>
  <dc:creator>pcmarcopolo</dc:creator>
  <cp:lastModifiedBy>user</cp:lastModifiedBy>
  <cp:revision>52</cp:revision>
  <dcterms:created xsi:type="dcterms:W3CDTF">2014-02-21T11:43:16Z</dcterms:created>
  <dcterms:modified xsi:type="dcterms:W3CDTF">2014-03-11T15:12:31Z</dcterms:modified>
</cp:coreProperties>
</file>